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2" r:id="rId2"/>
    <p:sldId id="256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70" r:id="rId11"/>
    <p:sldId id="257" r:id="rId12"/>
    <p:sldId id="258" r:id="rId13"/>
    <p:sldId id="259" r:id="rId14"/>
    <p:sldId id="26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710" y="-10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19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8B4A9-D0BA-4DB3-97A6-045FB59DD9C4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6B411-02C1-48D7-9038-3B47D8052C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6B411-02C1-48D7-9038-3B47D8052C3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3EF46-71A5-4F40-8822-F190BAF668FF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3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Downloads\Diurnal%20Motion.mp4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Downloads\Diurnal%20Motion_%20Equator.mp4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Downloads\Earth's%20Motion%20-%20Elementary%20Science.mp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Dell\Downloads\NPP%20Satellite%20Launch%20Animation%20%5b720p%5d.mp4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gnvKl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AwfKl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830759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c~e©cvV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hvPvB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27432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w¯úªs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Kv‡K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?</a:t>
            </a:r>
            <a:endParaRPr lang="en-US" sz="40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4245114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SutonnyMJ" pitchFamily="2" charset="0"/>
                <a:cs typeface="SutonnyMJ" pitchFamily="2" charset="0"/>
              </a:rPr>
              <a:t>2|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abvZ¡K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/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FbvZ¡K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ej‡Z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Kx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eySvq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?</a:t>
            </a:r>
            <a:endParaRPr lang="en-US" sz="40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38200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Av‡jvPbv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gnvKl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AwfKl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76400" y="175260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 smtClean="0">
                <a:latin typeface="SutonnyMJ" pitchFamily="2" charset="0"/>
                <a:cs typeface="SutonnyMJ" pitchFamily="2" charset="0"/>
              </a:rPr>
              <a:t>Aÿvs‡k</a:t>
            </a:r>
            <a:endParaRPr lang="en-US" sz="3200" u="sng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1447800" y="2438400"/>
          <a:ext cx="2616200" cy="1422400"/>
        </p:xfrm>
        <a:graphic>
          <a:graphicData uri="http://schemas.openxmlformats.org/presentationml/2006/ole">
            <p:oleObj spid="_x0000_s27652" name="Equation" r:id="rId3" imgW="1307880" imgH="711000" progId="Equation.3">
              <p:embed/>
            </p:oleObj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1371600" y="3962400"/>
          <a:ext cx="5283200" cy="1371600"/>
        </p:xfrm>
        <a:graphic>
          <a:graphicData uri="http://schemas.openxmlformats.org/presentationml/2006/ole">
            <p:oleObj spid="_x0000_s27654" name="Equation" r:id="rId4" imgW="2641320" imgH="685800" progId="Equation.3">
              <p:embed/>
            </p:oleObj>
          </a:graphicData>
        </a:graphic>
      </p:graphicFrame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52387" y="1676400"/>
          <a:ext cx="1547813" cy="635000"/>
        </p:xfrm>
        <a:graphic>
          <a:graphicData uri="http://schemas.openxmlformats.org/presentationml/2006/ole">
            <p:oleObj spid="_x0000_s27655" name="Equation" r:id="rId5" imgW="4950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175260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 smtClean="0">
                <a:latin typeface="SutonnyMJ" pitchFamily="2" charset="0"/>
                <a:cs typeface="SutonnyMJ" pitchFamily="2" charset="0"/>
              </a:rPr>
              <a:t>welyexq</a:t>
            </a:r>
            <a:r>
              <a:rPr lang="en-US" sz="3200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u="sng" dirty="0" err="1" smtClean="0">
                <a:latin typeface="SutonnyMJ" pitchFamily="2" charset="0"/>
                <a:cs typeface="SutonnyMJ" pitchFamily="2" charset="0"/>
              </a:rPr>
              <a:t>AÂ‡j</a:t>
            </a:r>
            <a:r>
              <a:rPr lang="en-US" sz="3200" u="sng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sz="3200" u="sng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2057400" y="1752600"/>
          <a:ext cx="1362075" cy="558800"/>
        </p:xfrm>
        <a:graphic>
          <a:graphicData uri="http://schemas.openxmlformats.org/presentationml/2006/ole">
            <p:oleObj spid="_x0000_s1035" name="Equation" r:id="rId3" imgW="495000" imgH="203040" progId="Equation.3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0" y="830759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Av‡jvPbv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1981200" y="2438400"/>
          <a:ext cx="2616200" cy="1422400"/>
        </p:xfrm>
        <a:graphic>
          <a:graphicData uri="http://schemas.openxmlformats.org/presentationml/2006/ole">
            <p:oleObj spid="_x0000_s1036" name="Equation" r:id="rId4" imgW="1307880" imgH="711000" progId="Equation.3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0" y="5399782"/>
            <a:ext cx="8991600" cy="107721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A_v©r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welyexq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AÂ‡ji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†_‡K †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giy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AÂ‡ji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w`‡K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h‡Z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vK‡j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AvwýK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MwZi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Kvi‡Y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AwfKl©R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Z¡i‡Yi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gvb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e„w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×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cvq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32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gnvKl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AwfKl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1981200" y="3962400"/>
          <a:ext cx="4696178" cy="1219200"/>
        </p:xfrm>
        <a:graphic>
          <a:graphicData uri="http://schemas.openxmlformats.org/presentationml/2006/ole">
            <p:oleObj spid="_x0000_s1039" name="Equation" r:id="rId5" imgW="2641320" imgH="685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0" y="838200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Av‡jvPbv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200" y="1742182"/>
            <a:ext cx="8915400" cy="1569660"/>
          </a:xfrm>
          <a:prstGeom prst="rect">
            <a:avLst/>
          </a:prstGeom>
          <a:solidFill>
            <a:srgbClr val="002060"/>
          </a:solidFill>
          <a:ln w="762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c„w_ex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KZ †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e‡M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N~i‡j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welyexq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AÂ‡j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AwfKl©R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Z¡i‡Yi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gvb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k~Y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?/‡`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LvI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c„w_ex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cªvq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17 ¸Y †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ewk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e‡M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N~i‡j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welyexq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AÂ‡j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AwfKl©R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Z¡i‡Yi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gvb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k~Y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n‡e</a:t>
            </a:r>
            <a:endParaRPr lang="en-US" sz="32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990600" y="3300412"/>
          <a:ext cx="3124200" cy="585788"/>
        </p:xfrm>
        <a:graphic>
          <a:graphicData uri="http://schemas.openxmlformats.org/presentationml/2006/ole">
            <p:oleObj spid="_x0000_s15367" name="Equation" r:id="rId4" imgW="1218960" imgH="228600" progId="Equation.3">
              <p:embed/>
            </p:oleObj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914400" y="4114800"/>
          <a:ext cx="3048000" cy="602901"/>
        </p:xfrm>
        <a:graphic>
          <a:graphicData uri="http://schemas.openxmlformats.org/presentationml/2006/ole">
            <p:oleObj spid="_x0000_s15369" name="Equation" r:id="rId5" imgW="1155600" imgH="228600" progId="Equation.3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0" y="36576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kZ©g‡Z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4953000" y="3352800"/>
          <a:ext cx="2319454" cy="2819400"/>
        </p:xfrm>
        <a:graphic>
          <a:graphicData uri="http://schemas.openxmlformats.org/presentationml/2006/ole">
            <p:oleObj spid="_x0000_s15370" name="Equation" r:id="rId6" imgW="1143000" imgH="1511280" progId="Equation.3">
              <p:embed/>
            </p:oleObj>
          </a:graphicData>
        </a:graphic>
      </p:graphicFrame>
      <p:sp>
        <p:nvSpPr>
          <p:cNvPr id="27" name="Curved Up Arrow 26"/>
          <p:cNvSpPr/>
          <p:nvPr/>
        </p:nvSpPr>
        <p:spPr>
          <a:xfrm>
            <a:off x="3429000" y="4724400"/>
            <a:ext cx="1295400" cy="609600"/>
          </a:xfrm>
          <a:prstGeom prst="curvedUpArrow">
            <a:avLst>
              <a:gd name="adj1" fmla="val 25000"/>
              <a:gd name="adj2" fmla="val 106250"/>
              <a:gd name="adj3" fmla="val 27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6200" y="6320135"/>
            <a:ext cx="8915400" cy="461665"/>
          </a:xfrm>
          <a:prstGeom prst="rect">
            <a:avLst/>
          </a:prstGeom>
          <a:solidFill>
            <a:srgbClr val="002060"/>
          </a:solidFill>
          <a:ln w="762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c„w_ex</a:t>
            </a:r>
            <a:r>
              <a:rPr lang="en-US" sz="2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1.23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x10</a:t>
            </a:r>
            <a:r>
              <a:rPr lang="en-US" sz="2400" b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sz="2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rads</a:t>
            </a:r>
            <a:r>
              <a:rPr lang="en-US" sz="24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e‡M</a:t>
            </a:r>
            <a:r>
              <a:rPr lang="en-US" sz="2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N~i‡j</a:t>
            </a:r>
            <a:r>
              <a:rPr lang="en-US" sz="2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welyexq</a:t>
            </a:r>
            <a:r>
              <a:rPr lang="en-US" sz="2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AÂ‡j</a:t>
            </a:r>
            <a:r>
              <a:rPr lang="en-US" sz="2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AwfKl©R</a:t>
            </a:r>
            <a:r>
              <a:rPr lang="en-US" sz="2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Z¡i‡Yi</a:t>
            </a:r>
            <a:r>
              <a:rPr lang="en-US" sz="2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gvb</a:t>
            </a:r>
            <a:r>
              <a:rPr lang="en-US" sz="2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k~Y</a:t>
            </a:r>
            <a:r>
              <a:rPr lang="en-US" sz="2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2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?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gnvKl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AwfKl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5" grpId="0"/>
      <p:bldP spid="27" grpId="0" animBg="1"/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0" y="830759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Av‡jvPbv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336298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wKšÍy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c„w_exi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cªK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…Z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N~Y©b‡eM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228599" y="3886200"/>
          <a:ext cx="2568891" cy="2209800"/>
        </p:xfrm>
        <a:graphic>
          <a:graphicData uri="http://schemas.openxmlformats.org/presentationml/2006/ole">
            <p:oleObj spid="_x0000_s18434" name="Equation" r:id="rId3" imgW="1180800" imgH="1015920" progId="Equation.3">
              <p:embed/>
            </p:oleObj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76200" y="1742182"/>
            <a:ext cx="8915400" cy="1569660"/>
          </a:xfrm>
          <a:prstGeom prst="rect">
            <a:avLst/>
          </a:prstGeom>
          <a:solidFill>
            <a:srgbClr val="002060"/>
          </a:solidFill>
          <a:ln w="762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c„w_ex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KZ †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e‡M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N~i‡j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welyexq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AÂ‡j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AwfKl©R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Z¡i‡Yi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gvb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k~Y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?/‡`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LvI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c„w_ex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cªvq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17 ¸Y †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ewk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e‡M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N~i‡j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welyexq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AÂ‡j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AwfKl©R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Z¡i‡Yi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gvb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k~Y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n‡e</a:t>
            </a:r>
            <a:endParaRPr lang="en-US" sz="32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429000" y="3505200"/>
            <a:ext cx="76200" cy="297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urved Up Arrow 29"/>
          <p:cNvSpPr/>
          <p:nvPr/>
        </p:nvSpPr>
        <p:spPr>
          <a:xfrm>
            <a:off x="3048000" y="6172200"/>
            <a:ext cx="914400" cy="6096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5146964" y="3352800"/>
          <a:ext cx="2701636" cy="762000"/>
        </p:xfrm>
        <a:graphic>
          <a:graphicData uri="http://schemas.openxmlformats.org/presentationml/2006/ole">
            <p:oleObj spid="_x0000_s18436" name="Equation" r:id="rId4" imgW="1485720" imgH="419040" progId="Equation.3">
              <p:embed/>
            </p:oleObj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505200" y="3429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A_v©r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c„w_ex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848600" y="351538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¸Y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ewk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505200" y="3998893"/>
            <a:ext cx="5638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e‡M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N~i‡j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welyexq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AÂ‡j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AwfKl©R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Z¡i‡Yi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k~Y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gnvKl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AwfKl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9" grpId="0" animBg="1"/>
      <p:bldP spid="30" grpId="0" animBg="1"/>
      <p:bldP spid="32" grpId="0"/>
      <p:bldP spid="33" grpId="0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0" y="830759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(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evwoi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)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" y="1905000"/>
            <a:ext cx="64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1| f‚-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c„ô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†_‡K KZ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Dc‡i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AwfKl©R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Z¡i‡Yi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%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?</a:t>
            </a: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6200" y="3048000"/>
            <a:ext cx="64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2| f‚-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c„ô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†_‡K KZ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Dc‡i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AwfKl©R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Z¡i‡Yi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%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n«vm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cv‡e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?</a:t>
            </a: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4419600"/>
            <a:ext cx="64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3| f‚-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c„ô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†_‡K KZ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Mfx‡i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AwfKl©R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Z¡i‡Yi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95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%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?</a:t>
            </a: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gnvKl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AwfKl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gnvKl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AwfKl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3" name="Diurnal Motion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742950"/>
            <a:ext cx="9144000" cy="6115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2401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gnvKl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AwfKl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3" name="Diurnal Motion_ Equator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762000"/>
            <a:ext cx="9144000" cy="617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278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gnvKl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AwfKl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3" name="Earth's Motion - Elementary Science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762000"/>
            <a:ext cx="9144000" cy="609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0000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30759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Av‡jvPbv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1742182"/>
            <a:ext cx="8915400" cy="584775"/>
          </a:xfrm>
          <a:prstGeom prst="rect">
            <a:avLst/>
          </a:prstGeom>
          <a:solidFill>
            <a:srgbClr val="002060"/>
          </a:solidFill>
          <a:ln w="762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cÖ‡qvRbxq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m~Îvejx</a:t>
            </a:r>
            <a:endParaRPr lang="en-US" sz="32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gnvKl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AwfKl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586335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f~-c„‡ô, </a:t>
            </a:r>
            <a:endParaRPr lang="en-US" sz="2400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43434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f~-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c„ô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D”PZi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v‡b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,  </a:t>
            </a:r>
            <a:endParaRPr lang="en-US" sz="2400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" y="6243935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f~-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c„ô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MfxiZi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v‡b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,  </a:t>
            </a:r>
            <a:endParaRPr lang="en-US" sz="2400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5329535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f~-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c„ô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D”PZi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v‡b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,  </a:t>
            </a:r>
            <a:endParaRPr lang="en-US" sz="2400" b="1" u="sng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2067" name="Object 19"/>
          <p:cNvGraphicFramePr>
            <a:graphicFrameLocks noChangeAspect="1"/>
          </p:cNvGraphicFramePr>
          <p:nvPr/>
        </p:nvGraphicFramePr>
        <p:xfrm>
          <a:off x="1828800" y="2377109"/>
          <a:ext cx="1447800" cy="975691"/>
        </p:xfrm>
        <a:graphic>
          <a:graphicData uri="http://schemas.openxmlformats.org/presentationml/2006/ole">
            <p:oleObj spid="_x0000_s2067" name="Equation" r:id="rId3" imgW="583920" imgH="393480" progId="Equation.3">
              <p:embed/>
            </p:oleObj>
          </a:graphicData>
        </a:graphic>
      </p:graphicFrame>
      <p:graphicFrame>
        <p:nvGraphicFramePr>
          <p:cNvPr id="2071" name="Object 23"/>
          <p:cNvGraphicFramePr>
            <a:graphicFrameLocks noChangeAspect="1"/>
          </p:cNvGraphicFramePr>
          <p:nvPr/>
        </p:nvGraphicFramePr>
        <p:xfrm>
          <a:off x="4114799" y="5181600"/>
          <a:ext cx="1985555" cy="914400"/>
        </p:xfrm>
        <a:graphic>
          <a:graphicData uri="http://schemas.openxmlformats.org/presentationml/2006/ole">
            <p:oleObj spid="_x0000_s2071" name="Equation" r:id="rId4" imgW="965160" imgH="444240" progId="Equation.3">
              <p:embed/>
            </p:oleObj>
          </a:graphicData>
        </a:graphic>
      </p:graphicFrame>
      <p:graphicFrame>
        <p:nvGraphicFramePr>
          <p:cNvPr id="2072" name="Object 24"/>
          <p:cNvGraphicFramePr>
            <a:graphicFrameLocks noChangeAspect="1"/>
          </p:cNvGraphicFramePr>
          <p:nvPr/>
        </p:nvGraphicFramePr>
        <p:xfrm>
          <a:off x="4190999" y="4191000"/>
          <a:ext cx="1547091" cy="762000"/>
        </p:xfrm>
        <a:graphic>
          <a:graphicData uri="http://schemas.openxmlformats.org/presentationml/2006/ole">
            <p:oleObj spid="_x0000_s2072" name="Equation" r:id="rId5" imgW="850680" imgH="419040" progId="Equation.3">
              <p:embed/>
            </p:oleObj>
          </a:graphicData>
        </a:graphic>
      </p:graphicFrame>
      <p:graphicFrame>
        <p:nvGraphicFramePr>
          <p:cNvPr id="2074" name="Object 26"/>
          <p:cNvGraphicFramePr>
            <a:graphicFrameLocks noChangeAspect="1"/>
          </p:cNvGraphicFramePr>
          <p:nvPr/>
        </p:nvGraphicFramePr>
        <p:xfrm>
          <a:off x="4190999" y="6011838"/>
          <a:ext cx="1828801" cy="846162"/>
        </p:xfrm>
        <a:graphic>
          <a:graphicData uri="http://schemas.openxmlformats.org/presentationml/2006/ole">
            <p:oleObj spid="_x0000_s2074" name="Equation" r:id="rId6" imgW="850680" imgH="393480" progId="Equation.3">
              <p:embed/>
            </p:oleObj>
          </a:graphicData>
        </a:graphic>
      </p:graphicFrame>
      <p:graphicFrame>
        <p:nvGraphicFramePr>
          <p:cNvPr id="2075" name="Object 27"/>
          <p:cNvGraphicFramePr>
            <a:graphicFrameLocks noChangeAspect="1"/>
          </p:cNvGraphicFramePr>
          <p:nvPr/>
        </p:nvGraphicFramePr>
        <p:xfrm>
          <a:off x="2133599" y="3352800"/>
          <a:ext cx="1862667" cy="838200"/>
        </p:xfrm>
        <a:graphic>
          <a:graphicData uri="http://schemas.openxmlformats.org/presentationml/2006/ole">
            <p:oleObj spid="_x0000_s2075" name="Equation" r:id="rId7" imgW="825480" imgH="393480" progId="Equation.3">
              <p:embed/>
            </p:oleObj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533400" y="34290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f~-c„‡ô, </a:t>
            </a:r>
            <a:endParaRPr lang="en-US" sz="2400" b="1" u="sng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4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5862935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gyw³ †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eM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,  </a:t>
            </a:r>
            <a:endParaRPr lang="en-US" sz="2400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830759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Av‡jvPbv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742182"/>
            <a:ext cx="9144000" cy="584775"/>
          </a:xfrm>
          <a:prstGeom prst="rect">
            <a:avLst/>
          </a:prstGeom>
          <a:solidFill>
            <a:srgbClr val="002060"/>
          </a:solidFill>
          <a:ln w="762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cÖ‡qvRbxq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m~Îvejx</a:t>
            </a:r>
            <a:endParaRPr lang="en-US" sz="32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gnvKl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AwfKl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5024735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MÖ‡ni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c„ô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Amx‡g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e¯‘ 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wb‡q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h‡Z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cÖ‡qvRbxq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,</a:t>
            </a:r>
            <a:endParaRPr lang="en-US" sz="2400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25908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f~-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c„ô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MfxiZi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v‡b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,  </a:t>
            </a:r>
            <a:endParaRPr lang="en-US" sz="2400" b="1" u="sng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3711575" y="2514600"/>
          <a:ext cx="2179638" cy="685800"/>
        </p:xfrm>
        <a:graphic>
          <a:graphicData uri="http://schemas.openxmlformats.org/presentationml/2006/ole">
            <p:oleObj spid="_x0000_s30723" name="Equation" r:id="rId3" imgW="1180800" imgH="393480" progId="Equation.3">
              <p:embed/>
            </p:oleObj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3981450" y="3232150"/>
          <a:ext cx="2190750" cy="730250"/>
        </p:xfrm>
        <a:graphic>
          <a:graphicData uri="http://schemas.openxmlformats.org/presentationml/2006/ole">
            <p:oleObj spid="_x0000_s30724" name="Equation" r:id="rId4" imgW="1180800" imgH="39348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81000" y="3348335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f~-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c„ô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MfxiZi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v‡b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,  </a:t>
            </a:r>
            <a:endParaRPr lang="en-US" sz="2400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4110335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AvwýK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MwZi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Kvi‡b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,  </a:t>
            </a:r>
            <a:endParaRPr lang="en-US" sz="2400" b="1" u="sng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2819400" y="4114800"/>
          <a:ext cx="2438400" cy="457200"/>
        </p:xfrm>
        <a:graphic>
          <a:graphicData uri="http://schemas.openxmlformats.org/presentationml/2006/ole">
            <p:oleObj spid="_x0000_s30726" name="Equation" r:id="rId5" imgW="1218960" imgH="228600" progId="Equation.3">
              <p:embed/>
            </p:oleObj>
          </a:graphicData>
        </a:graphic>
      </p:graphicFrame>
      <p:graphicFrame>
        <p:nvGraphicFramePr>
          <p:cNvPr id="30728" name="Object 8"/>
          <p:cNvGraphicFramePr>
            <a:graphicFrameLocks noChangeAspect="1"/>
          </p:cNvGraphicFramePr>
          <p:nvPr/>
        </p:nvGraphicFramePr>
        <p:xfrm>
          <a:off x="4419599" y="5029200"/>
          <a:ext cx="1600201" cy="600075"/>
        </p:xfrm>
        <a:graphic>
          <a:graphicData uri="http://schemas.openxmlformats.org/presentationml/2006/ole">
            <p:oleObj spid="_x0000_s30728" name="Equation" r:id="rId6" imgW="571320" imgH="228600" progId="Equation.3">
              <p:embed/>
            </p:oleObj>
          </a:graphicData>
        </a:graphic>
      </p:graphicFrame>
      <p:graphicFrame>
        <p:nvGraphicFramePr>
          <p:cNvPr id="30730" name="Object 10"/>
          <p:cNvGraphicFramePr>
            <a:graphicFrameLocks noChangeAspect="1"/>
          </p:cNvGraphicFramePr>
          <p:nvPr/>
        </p:nvGraphicFramePr>
        <p:xfrm>
          <a:off x="1600200" y="5867400"/>
          <a:ext cx="1466850" cy="533400"/>
        </p:xfrm>
        <a:graphic>
          <a:graphicData uri="http://schemas.openxmlformats.org/presentationml/2006/ole">
            <p:oleObj spid="_x0000_s30730" name="Equation" r:id="rId7" imgW="698400" imgH="253800" progId="Equation.3">
              <p:embed/>
            </p:oleObj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28600" y="6320135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gyw³ †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eM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,  </a:t>
            </a:r>
            <a:endParaRPr lang="en-US" sz="2400" b="1" u="sng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30732" name="Object 12"/>
          <p:cNvGraphicFramePr>
            <a:graphicFrameLocks noChangeAspect="1"/>
          </p:cNvGraphicFramePr>
          <p:nvPr/>
        </p:nvGraphicFramePr>
        <p:xfrm>
          <a:off x="3169920" y="6172200"/>
          <a:ext cx="1371600" cy="685800"/>
        </p:xfrm>
        <a:graphic>
          <a:graphicData uri="http://schemas.openxmlformats.org/presentationml/2006/ole">
            <p:oleObj spid="_x0000_s30732" name="Equation" r:id="rId8" imgW="799920" imgH="444240" progId="Equation.3">
              <p:embed/>
            </p:oleObj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0" y="917377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Av‡jvPbv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11" grpId="0"/>
      <p:bldP spid="12" grpId="0"/>
      <p:bldP spid="16" grpId="0"/>
      <p:bldP spid="17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670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K…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wÎg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DcMÖ‡ni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eM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,  </a:t>
            </a:r>
            <a:endParaRPr lang="en-US" sz="2400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100935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K…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wÎg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DcMÖ‡ni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chv©qKvj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,  </a:t>
            </a:r>
            <a:endParaRPr lang="en-US" sz="2400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9624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K…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wÎg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DcMÖ‡ni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u="sng" dirty="0" err="1" smtClean="0">
                <a:latin typeface="SutonnyMJ" pitchFamily="2" charset="0"/>
                <a:cs typeface="SutonnyMJ" pitchFamily="2" charset="0"/>
              </a:rPr>
              <a:t>D”PZv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,  </a:t>
            </a:r>
            <a:endParaRPr lang="en-US" sz="2400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917377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Av‡jvPbv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1828800"/>
            <a:ext cx="8915400" cy="584775"/>
          </a:xfrm>
          <a:prstGeom prst="rect">
            <a:avLst/>
          </a:prstGeom>
          <a:solidFill>
            <a:srgbClr val="002060"/>
          </a:solidFill>
          <a:ln w="762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cÖ‡qvRbxq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m~Îvejx</a:t>
            </a:r>
            <a:endParaRPr lang="en-US" sz="32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gnvKl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AwfKl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2133600" y="2590800"/>
          <a:ext cx="1631092" cy="838200"/>
        </p:xfrm>
        <a:graphic>
          <a:graphicData uri="http://schemas.openxmlformats.org/presentationml/2006/ole">
            <p:oleObj spid="_x0000_s31747" name="Equation" r:id="rId3" imgW="914400" imgH="469800" progId="Equation.3">
              <p:embed/>
            </p:oleObj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2514600" y="3810000"/>
          <a:ext cx="2260600" cy="838200"/>
        </p:xfrm>
        <a:graphic>
          <a:graphicData uri="http://schemas.openxmlformats.org/presentationml/2006/ole">
            <p:oleObj spid="_x0000_s31749" name="Equation" r:id="rId4" imgW="1130040" imgH="419040" progId="Equation.3">
              <p:embed/>
            </p:oleObj>
          </a:graphicData>
        </a:graphic>
      </p:graphicFrame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2895600" y="5029200"/>
          <a:ext cx="2025650" cy="838200"/>
        </p:xfrm>
        <a:graphic>
          <a:graphicData uri="http://schemas.openxmlformats.org/presentationml/2006/ole">
            <p:oleObj spid="_x0000_s31751" name="Equation" r:id="rId5" imgW="110484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17377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Av‡jvPbv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gnvKl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AwfKl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9050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e„n¯úwZi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MÖ‡ni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fi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e¨vmva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h_v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µ‡g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1.9x10</a:t>
            </a:r>
            <a:r>
              <a:rPr lang="en-US" sz="3600" b="1" baseline="30000" dirty="0" smtClean="0"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Kg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7x10</a:t>
            </a:r>
            <a:r>
              <a:rPr lang="en-US" sz="3600" b="1" baseline="30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100Kg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f‡ii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e¯Íy‡K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Amx‡g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wb‡q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h‡Z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Kx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cwigvb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?  </a:t>
            </a:r>
            <a:endParaRPr lang="en-US" sz="3600" b="1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304800" y="3733800"/>
          <a:ext cx="2235200" cy="838200"/>
        </p:xfrm>
        <a:graphic>
          <a:graphicData uri="http://schemas.openxmlformats.org/presentationml/2006/ole">
            <p:oleObj spid="_x0000_s32770" name="Equation" r:id="rId3" imgW="571320" imgH="2286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44958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c„w_ex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c„ô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n‡Z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800Km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Dc‡i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K…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wÎg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DcMÖn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cÖ`wÿY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Ki‡Q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?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eM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|  </a:t>
            </a:r>
            <a:endParaRPr lang="en-US" sz="3600" b="1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533400" y="5715000"/>
          <a:ext cx="2002971" cy="914400"/>
        </p:xfrm>
        <a:graphic>
          <a:graphicData uri="http://schemas.openxmlformats.org/presentationml/2006/ole">
            <p:oleObj spid="_x0000_s32772" name="Equation" r:id="rId4" imgW="583920" imgH="26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17377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Av‡jvPbv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gnvKl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AwfKl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905000"/>
            <a:ext cx="64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1| f‚-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c„ô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†_‡K KZ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Dc‡i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AwfKl©R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Z¡i‡Yi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%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?</a:t>
            </a: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1752600" y="2819400"/>
          <a:ext cx="2482454" cy="1143000"/>
        </p:xfrm>
        <a:graphic>
          <a:graphicData uri="http://schemas.openxmlformats.org/presentationml/2006/ole">
            <p:oleObj spid="_x0000_s35842" name="Equation" r:id="rId3" imgW="965160" imgH="444240" progId="Equation.3">
              <p:embed/>
            </p:oleObj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1219200" y="4267200"/>
          <a:ext cx="2895600" cy="1066800"/>
        </p:xfrm>
        <a:graphic>
          <a:graphicData uri="http://schemas.openxmlformats.org/presentationml/2006/ole">
            <p:oleObj spid="_x0000_s35844" name="Equation" r:id="rId4" imgW="120636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7526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2| f‚-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c„ô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†_‡K KZ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Dc‡i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AwfKl©R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Z¡i‡Yi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%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n«vm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cv‡e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?</a:t>
            </a: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334000"/>
            <a:ext cx="64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3| f‚-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c„ô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†_‡K KZ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Mfx‡i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AwfKl©R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Z¡i‡Yi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95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%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?</a:t>
            </a: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917377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Av‡jvPbv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gnvKl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AwfKl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533400" y="2438400"/>
          <a:ext cx="2482850" cy="1143000"/>
        </p:xfrm>
        <a:graphic>
          <a:graphicData uri="http://schemas.openxmlformats.org/presentationml/2006/ole">
            <p:oleObj spid="_x0000_s36866" name="Equation" r:id="rId3" imgW="965160" imgH="444240" progId="Equation.3">
              <p:embed/>
            </p:oleObj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381000" y="3810000"/>
          <a:ext cx="2688771" cy="990600"/>
        </p:xfrm>
        <a:graphic>
          <a:graphicData uri="http://schemas.openxmlformats.org/presentationml/2006/ole">
            <p:oleObj spid="_x0000_s36868" name="Equation" r:id="rId4" imgW="120636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NPP Satellite Launch Animation [720p]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580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</TotalTime>
  <Words>529</Words>
  <Application>Microsoft Office PowerPoint</Application>
  <PresentationFormat>On-screen Show (4:3)</PresentationFormat>
  <Paragraphs>67</Paragraphs>
  <Slides>17</Slides>
  <Notes>1</Notes>
  <HiddenSlides>0</HiddenSlides>
  <MMClips>4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99</cp:revision>
  <dcterms:created xsi:type="dcterms:W3CDTF">2015-09-18T01:48:48Z</dcterms:created>
  <dcterms:modified xsi:type="dcterms:W3CDTF">2016-01-17T03:00:24Z</dcterms:modified>
</cp:coreProperties>
</file>